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7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8" r:id="rId4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DAD7F21-AAF0-B34C-9B6D-0750A2539C9A}" type="datetime1">
              <a:rPr lang="en-US"/>
              <a:pPr>
                <a:defRPr/>
              </a:pPr>
              <a:t>9/27/2013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31747D-DC82-9749-83F2-736BEF32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299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61C1D4-541A-7E4D-92E2-A10881A3D6DC}" type="datetime1">
              <a:rPr lang="en-US"/>
              <a:pPr>
                <a:defRPr/>
              </a:pPr>
              <a:t>9/27/2013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1D3ED3D-50FD-8C49-9A48-E2F99415F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493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16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Lucida Console" pitchFamily="49" charset="0"/>
              </a:defRPr>
            </a:lvl1pPr>
            <a:lvl2pPr marL="785372" indent="-302066">
              <a:defRPr sz="1700">
                <a:solidFill>
                  <a:schemeClr val="tx1"/>
                </a:solidFill>
                <a:latin typeface="Lucida Console" pitchFamily="49" charset="0"/>
              </a:defRPr>
            </a:lvl2pPr>
            <a:lvl3pPr marL="1208265" indent="-241653">
              <a:defRPr sz="1700">
                <a:solidFill>
                  <a:schemeClr val="tx1"/>
                </a:solidFill>
                <a:latin typeface="Lucida Console" pitchFamily="49" charset="0"/>
              </a:defRPr>
            </a:lvl3pPr>
            <a:lvl4pPr marL="1691571" indent="-241653">
              <a:defRPr sz="1700">
                <a:solidFill>
                  <a:schemeClr val="tx1"/>
                </a:solidFill>
                <a:latin typeface="Lucida Console" pitchFamily="49" charset="0"/>
              </a:defRPr>
            </a:lvl4pPr>
            <a:lvl5pPr marL="2174878" indent="-241653">
              <a:defRPr sz="1700">
                <a:solidFill>
                  <a:schemeClr val="tx1"/>
                </a:solidFill>
                <a:latin typeface="Lucida Console" pitchFamily="49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Lucida Console" pitchFamily="49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Lucida Console" pitchFamily="49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Lucida Console" pitchFamily="49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Lucida Console" pitchFamily="49" charset="0"/>
              </a:defRPr>
            </a:lvl9pPr>
          </a:lstStyle>
          <a:p>
            <a:fld id="{7921DC39-29EC-42C3-9FC4-33AA9293DC3D}" type="slidenum">
              <a:rPr lang="en-US" sz="1300">
                <a:latin typeface="Franklin Gothic Medium" pitchFamily="34" charset="0"/>
              </a:rPr>
              <a:pPr/>
              <a:t>4</a:t>
            </a:fld>
            <a:endParaRPr lang="en-US" sz="1300">
              <a:latin typeface="Franklin Gothic Medium" pitchFamily="34" charset="0"/>
            </a:endParaRPr>
          </a:p>
        </p:txBody>
      </p:sp>
      <p:sp>
        <p:nvSpPr>
          <p:cNvPr id="51204" name="Notes Placeholder 4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First time I looked at it I felt like it was a little </a:t>
            </a:r>
            <a:r>
              <a:rPr lang="en-US" baseline="0" dirty="0" smtClean="0"/>
              <a:t>strange….but I could go with 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1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 researched more I came across some things that looked really</a:t>
            </a:r>
            <a:r>
              <a:rPr lang="en-US" baseline="0" dirty="0" smtClean="0"/>
              <a:t> strange and just didn't click with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saw a lot of words that were confusing and after more research I started to get a little frustrated…kind</a:t>
            </a:r>
            <a:r>
              <a:rPr lang="en-US" baseline="0" dirty="0" smtClean="0"/>
              <a:t> of felt like this kid.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 I stuck with it, kept on researching and playing around with the samples,</a:t>
            </a:r>
            <a:r>
              <a:rPr lang="en-US" baseline="0" dirty="0" smtClean="0"/>
              <a:t> </a:t>
            </a:r>
            <a:r>
              <a:rPr lang="en-US" dirty="0" smtClean="0"/>
              <a:t>took a deep</a:t>
            </a:r>
            <a:r>
              <a:rPr lang="en-US" baseline="0" dirty="0" smtClean="0"/>
              <a:t> breath and….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4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c</a:t>
            </a:r>
            <a:r>
              <a:rPr lang="en-US" dirty="0" smtClean="0"/>
              <a:t>hilled out, and once a few things started to click I started to realize that I could really take advantage of some</a:t>
            </a:r>
            <a:r>
              <a:rPr lang="en-US" baseline="0" dirty="0" smtClean="0"/>
              <a:t> great features!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0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</a:t>
            </a:r>
            <a:r>
              <a:rPr lang="en-US" baseline="0" dirty="0" smtClean="0"/>
              <a:t>you have that "light bulb moment" you realize how powerful and flexible </a:t>
            </a:r>
            <a:r>
              <a:rPr lang="en-US" baseline="0" dirty="0" err="1" smtClean="0"/>
              <a:t>AngularJS</a:t>
            </a:r>
            <a:r>
              <a:rPr lang="en-US" baseline="0" dirty="0" smtClean="0"/>
              <a:t> is. That's when it truly changes how you think about writing Single Page Applications (SPAs) and client-side applications in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3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at some point it hit me – this framework is really powerful!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7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842" y="2112879"/>
            <a:ext cx="7260639" cy="1647733"/>
          </a:xfrm>
        </p:spPr>
        <p:txBody>
          <a:bodyPr>
            <a:normAutofit/>
          </a:bodyPr>
          <a:lstStyle>
            <a:lvl1pPr algn="l"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94667"/>
            <a:ext cx="6859881" cy="45155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D0D0D"/>
                </a:solidFill>
                <a:latin typeface="News Gothic Com Thin"/>
                <a:cs typeface="News Gothic Com Thi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9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884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884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391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50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1362462" y="1120260"/>
            <a:ext cx="7259638" cy="685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dirty="0" smtClean="0">
                <a:latin typeface="News Gothic Com Thin"/>
                <a:cs typeface="News Gothic Com Thin"/>
              </a:rPr>
              <a:t>Thank you!</a:t>
            </a:r>
            <a:endParaRPr lang="en-US" sz="4800" dirty="0">
              <a:latin typeface="News Gothic Com Thin"/>
              <a:cs typeface="News Gothic Com Thin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1379539" y="1926314"/>
            <a:ext cx="7259637" cy="1468040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600" dirty="0" smtClean="0">
                <a:latin typeface="News Gothic Com Thin"/>
                <a:cs typeface="News Gothic Com Thin"/>
              </a:rPr>
              <a:t>@twitter</a:t>
            </a: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600" dirty="0" err="1" smtClean="0">
                <a:latin typeface="News Gothic Com Thin"/>
                <a:cs typeface="News Gothic Com Thin"/>
              </a:rPr>
              <a:t>www.blog.net</a:t>
            </a:r>
            <a:endParaRPr lang="en-US" sz="2600" dirty="0" smtClean="0">
              <a:latin typeface="News Gothic Com Thin"/>
              <a:cs typeface="News Gothic Com Thin"/>
            </a:endParaRP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600" dirty="0" err="1" smtClean="0">
                <a:latin typeface="News Gothic Com Thin"/>
                <a:cs typeface="News Gothic Com Thin"/>
              </a:rPr>
              <a:t>www.linkedin.com</a:t>
            </a:r>
            <a:r>
              <a:rPr lang="en-US" sz="2600" dirty="0" smtClean="0">
                <a:latin typeface="News Gothic Com Thin"/>
                <a:cs typeface="News Gothic Com Thin"/>
              </a:rPr>
              <a:t>/profile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94667"/>
            <a:ext cx="6859881" cy="45155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News Gothic Com Thin"/>
                <a:cs typeface="News Gothic Com Thi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twee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42" y="2221769"/>
            <a:ext cx="283788" cy="283788"/>
          </a:xfrm>
          <a:prstGeom prst="rect">
            <a:avLst/>
          </a:prstGeom>
        </p:spPr>
      </p:pic>
      <p:pic>
        <p:nvPicPr>
          <p:cNvPr id="9" name="Picture 8" descr="linked-i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7" y="3321387"/>
            <a:ext cx="317146" cy="317146"/>
          </a:xfrm>
          <a:prstGeom prst="rect">
            <a:avLst/>
          </a:prstGeom>
        </p:spPr>
      </p:pic>
      <p:pic>
        <p:nvPicPr>
          <p:cNvPr id="10" name="Picture 9" descr="blog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0" y="2748033"/>
            <a:ext cx="317146" cy="3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1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382000" cy="6286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153400" cy="3657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150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33978"/>
      </p:ext>
    </p:extLst>
  </p:cSld>
  <p:clrMapOvr>
    <a:masterClrMapping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1377950" y="1352550"/>
            <a:ext cx="7259638" cy="685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latin typeface="News Gothic Com Thin"/>
                <a:cs typeface="News Gothic Com Thin"/>
              </a:rPr>
              <a:t>Thank you!</a:t>
            </a:r>
            <a:endParaRPr lang="en-US" sz="3600" dirty="0">
              <a:latin typeface="News Gothic Com Thin"/>
              <a:cs typeface="News Gothic Com Thin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1379539" y="2158604"/>
            <a:ext cx="7259637" cy="1468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950" dirty="0" smtClean="0">
                <a:latin typeface="News Gothic Com Thin"/>
                <a:cs typeface="News Gothic Com Thin"/>
              </a:rPr>
              <a:t>@</a:t>
            </a:r>
            <a:r>
              <a:rPr lang="en-US" sz="1950" dirty="0" err="1" smtClean="0">
                <a:latin typeface="News Gothic Com Thin"/>
                <a:cs typeface="News Gothic Com Thin"/>
              </a:rPr>
              <a:t>DanWahlin</a:t>
            </a:r>
            <a:endParaRPr lang="en-US" sz="1950" dirty="0" smtClean="0">
              <a:latin typeface="News Gothic Com Thin"/>
              <a:cs typeface="News Gothic Com Thin"/>
            </a:endParaRP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1950" dirty="0" smtClean="0">
                <a:latin typeface="News Gothic Com Thin"/>
                <a:cs typeface="News Gothic Com Thin"/>
              </a:rPr>
              <a:t>weblogs.asp.net/</a:t>
            </a:r>
            <a:r>
              <a:rPr lang="en-US" sz="1950" dirty="0" err="1" smtClean="0">
                <a:latin typeface="News Gothic Com Thin"/>
                <a:cs typeface="News Gothic Com Thin"/>
              </a:rPr>
              <a:t>dwahlin</a:t>
            </a:r>
            <a:endParaRPr lang="en-US" sz="1950" dirty="0" smtClean="0">
              <a:latin typeface="News Gothic Com Thin"/>
              <a:cs typeface="News Gothic Com Thin"/>
            </a:endParaRP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100" dirty="0" smtClean="0"/>
              <a:t>www.linkedin.com/pub/dan-wahlin/1/547/46b</a:t>
            </a: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endParaRPr lang="en-US" sz="1950" dirty="0" smtClean="0">
              <a:latin typeface="News Gothic Com Thin"/>
              <a:cs typeface="News Gothic Com Thin"/>
            </a:endParaRPr>
          </a:p>
        </p:txBody>
      </p:sp>
      <p:pic>
        <p:nvPicPr>
          <p:cNvPr id="6" name="Picture 6" descr="twee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" y="2320529"/>
            <a:ext cx="365125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inked-i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3150394"/>
            <a:ext cx="431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blog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730104"/>
            <a:ext cx="431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653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319288" y="4635647"/>
            <a:ext cx="2333837" cy="2722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1pPr>
      <a:lvl2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 err="1" smtClean="0"/>
              <a:t>AngularJS</a:t>
            </a:r>
            <a:r>
              <a:rPr lang="en-US" dirty="0" smtClean="0"/>
              <a:t> SPA JumpStart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Dan </a:t>
            </a:r>
            <a:r>
              <a:rPr lang="en-US" b="1" dirty="0" err="1" smtClean="0"/>
              <a:t>Wahlin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023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76" y="236823"/>
            <a:ext cx="6932545" cy="39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2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obileapptesting.com/wp-content/uploads/2011/04/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967277"/>
            <a:ext cx="2171700" cy="14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ws Gothic Com Thin" panose="020B0204030503020204" pitchFamily="34" charset="0"/>
              </a:rPr>
              <a:t>Agenda</a:t>
            </a:r>
            <a:endParaRPr lang="en-US" dirty="0">
              <a:latin typeface="News Gothic Com Thin" panose="020B02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AngularJS</a:t>
            </a:r>
            <a:r>
              <a:rPr lang="en-US" sz="2800" dirty="0"/>
              <a:t> Features</a:t>
            </a:r>
          </a:p>
          <a:p>
            <a:r>
              <a:rPr lang="en-US" sz="2800" dirty="0"/>
              <a:t>Getting Started</a:t>
            </a:r>
          </a:p>
          <a:p>
            <a:r>
              <a:rPr lang="en-US" sz="2800" dirty="0"/>
              <a:t>Directives, Filters and Data Binding</a:t>
            </a:r>
          </a:p>
          <a:p>
            <a:r>
              <a:rPr lang="en-US" sz="2800" dirty="0"/>
              <a:t>Views, Controllers and Scope</a:t>
            </a:r>
          </a:p>
          <a:p>
            <a:r>
              <a:rPr lang="en-US" sz="2800" dirty="0"/>
              <a:t>Modules, Routes and Factories</a:t>
            </a:r>
          </a:p>
        </p:txBody>
      </p:sp>
    </p:spTree>
    <p:extLst>
      <p:ext uri="{BB962C8B-B14F-4D97-AF65-F5344CB8AC3E}">
        <p14:creationId xmlns:p14="http://schemas.microsoft.com/office/powerpoint/2010/main" val="6031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540503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</a:t>
            </a:r>
            <a:endParaRPr lang="en-US" sz="3300" b="0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8009" y="1644604"/>
            <a:ext cx="84203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15" y="697375"/>
            <a:ext cx="4708969" cy="13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0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Single Page Application (SPA)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grpSp>
        <p:nvGrpSpPr>
          <p:cNvPr id="4" name="WebBrowser"/>
          <p:cNvGrpSpPr/>
          <p:nvPr>
            <p:custDataLst>
              <p:custData r:id="rId1"/>
            </p:custDataLst>
          </p:nvPr>
        </p:nvGrpSpPr>
        <p:grpSpPr>
          <a:xfrm>
            <a:off x="1384998" y="1070749"/>
            <a:ext cx="5985537" cy="3376188"/>
            <a:chOff x="0" y="-10635"/>
            <a:chExt cx="9144000" cy="6868635"/>
          </a:xfrm>
        </p:grpSpPr>
        <p:sp>
          <p:nvSpPr>
            <p:cNvPr id="5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/>
            <p:cNvSpPr txBox="1"/>
            <p:nvPr/>
          </p:nvSpPr>
          <p:spPr>
            <a:xfrm>
              <a:off x="22515" y="-10635"/>
              <a:ext cx="958737" cy="296784"/>
            </a:xfrm>
            <a:prstGeom prst="rect">
              <a:avLst/>
            </a:prstGeom>
            <a:noFill/>
          </p:spPr>
          <p:txBody>
            <a:bodyPr wrap="none" lIns="68580" tIns="13716" rIns="68580" bIns="20574" rtlCol="0" anchor="ctr" anchorCtr="0">
              <a:spAutoFit/>
            </a:bodyPr>
            <a:lstStyle/>
            <a:p>
              <a:r>
                <a:rPr lang="en-US" sz="9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SPA Demo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31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3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9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http://www.myspa.com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5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9" name="Straight Connector 18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3" name="Rectangle 32"/>
          <p:cNvSpPr/>
          <p:nvPr/>
        </p:nvSpPr>
        <p:spPr bwMode="auto">
          <a:xfrm>
            <a:off x="1775471" y="1556505"/>
            <a:ext cx="1390833" cy="836745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555195" y="1556505"/>
            <a:ext cx="1390833" cy="836745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75471" y="3394978"/>
            <a:ext cx="1390833" cy="836745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59591" y="3394978"/>
            <a:ext cx="1390833" cy="836745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3914775" y="1941858"/>
            <a:ext cx="900479" cy="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6390443" y="2561711"/>
            <a:ext cx="436" cy="68857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3917217" y="3780331"/>
            <a:ext cx="900479" cy="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2528316" y="2559531"/>
            <a:ext cx="436" cy="68857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50055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wsdt_phototour28.jpg (610×42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81" y="2783018"/>
            <a:ext cx="2586038" cy="166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The Challenge with SPAs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36445" y="1034650"/>
            <a:ext cx="2457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Manipulation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455143" y="1034295"/>
            <a:ext cx="18288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050782" y="1638648"/>
            <a:ext cx="16287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209046" y="1034295"/>
            <a:ext cx="282967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Loading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9127" y="2218133"/>
            <a:ext cx="195208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Binding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283943" y="1629778"/>
            <a:ext cx="281434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Modeling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353720" y="2221121"/>
            <a:ext cx="205931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Ajax/Promises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468979" y="1638648"/>
            <a:ext cx="18288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Caching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5666026" y="2225261"/>
            <a:ext cx="20501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Loading</a:t>
            </a:r>
          </a:p>
        </p:txBody>
      </p:sp>
    </p:spTree>
    <p:extLst>
      <p:ext uri="{BB962C8B-B14F-4D97-AF65-F5344CB8AC3E}">
        <p14:creationId xmlns:p14="http://schemas.microsoft.com/office/powerpoint/2010/main" val="2903546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ecreativedesigns.com/wp-content/uploads/2012/07/Angular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-173095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citycaucus.com/images/number-friggin-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94" y="1769595"/>
            <a:ext cx="3489760" cy="26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8009" y="1072282"/>
            <a:ext cx="84203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56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rocketglow.com/assets/angularjs-logo-54138a1b605b98a25beb50f3061bf0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5" y="1757620"/>
            <a:ext cx="834390" cy="8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650" y="1824696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ngularJS</a:t>
            </a:r>
            <a: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full-featured </a:t>
            </a:r>
            <a:b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framework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43050" y="110196"/>
            <a:ext cx="1714500" cy="4572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Binding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87504" y="110196"/>
            <a:ext cx="9715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89008" y="110196"/>
            <a:ext cx="13144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87304" y="1023957"/>
            <a:ext cx="14573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66788" y="2967696"/>
            <a:ext cx="14859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ViewModel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975961" y="2967696"/>
            <a:ext cx="1143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67690" y="3938345"/>
            <a:ext cx="171450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14700" y="3939246"/>
            <a:ext cx="28003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Injection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39289" y="2967696"/>
            <a:ext cx="1428750" cy="457200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233411" y="110196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073016" y="2967696"/>
            <a:ext cx="1714500" cy="457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28750" y="1023957"/>
            <a:ext cx="14573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jqLite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938345"/>
            <a:ext cx="1360772" cy="4572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1692" y="1023957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Factories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55632" y="1023957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931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 animBg="1"/>
      <p:bldP spid="19" grpId="0" animBg="1"/>
      <p:bldP spid="21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543175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Directives, Filters </a:t>
            </a:r>
          </a:p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Data Binding</a:t>
            </a:r>
            <a:r>
              <a:rPr lang="en-US" sz="3300" b="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3300" b="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300" b="0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15" y="697375"/>
            <a:ext cx="4708969" cy="13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24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428750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Directives?</a:t>
            </a:r>
            <a:b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2700" b="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teach HTML new tricks!</a:t>
            </a:r>
          </a:p>
        </p:txBody>
      </p:sp>
    </p:spTree>
    <p:extLst>
      <p:ext uri="{BB962C8B-B14F-4D97-AF65-F5344CB8AC3E}">
        <p14:creationId xmlns:p14="http://schemas.microsoft.com/office/powerpoint/2010/main" val="1384538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>
                <a:latin typeface="News Gothic Com Thin" panose="020B0204030503020204" pitchFamily="34" charset="0"/>
              </a:rPr>
              <a:t>Using Directives and Data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&lt;!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DOCTYPE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35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-app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="container"&gt;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Name: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350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-model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="name"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{{ </a:t>
            </a:r>
            <a:r>
              <a:rPr lang="en-US" sz="1350" b="0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}}</a:t>
            </a:r>
          </a:p>
          <a:p>
            <a:pPr marL="0" indent="0">
              <a:buNone/>
            </a:pP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35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350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="Scripts/angular.js"&gt;&lt;/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350" b="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35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35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2367408" y="1200151"/>
            <a:ext cx="1485082" cy="348853"/>
          </a:xfrm>
          <a:prstGeom prst="wedgeRectCallout">
            <a:avLst>
              <a:gd name="adj1" fmla="val -83379"/>
              <a:gd name="adj2" fmla="val 59252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492729" y="2384148"/>
            <a:ext cx="1485900" cy="328332"/>
          </a:xfrm>
          <a:prstGeom prst="wedgeRectCallout">
            <a:avLst>
              <a:gd name="adj1" fmla="val -13717"/>
              <a:gd name="adj2" fmla="val 126311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082158" y="3431332"/>
            <a:ext cx="2088238" cy="430198"/>
          </a:xfrm>
          <a:prstGeom prst="wedgeRectCallout">
            <a:avLst>
              <a:gd name="adj1" fmla="val -56829"/>
              <a:gd name="adj2" fmla="val -105494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Binding Expression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63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Wahlin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828800" y="1143000"/>
            <a:ext cx="45148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ctr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endParaRPr lang="en-US" sz="2100" kern="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257175" indent="-257175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r>
              <a:rPr lang="en-US" sz="2100" kern="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Blog</a:t>
            </a:r>
          </a:p>
          <a:p>
            <a:pPr marL="257175" indent="-257175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r>
              <a:rPr lang="en-US" sz="2100" kern="0" dirty="0">
                <a:latin typeface="+mn-lt"/>
                <a:ea typeface="+mn-ea"/>
                <a:cs typeface="+mn-cs"/>
              </a:rPr>
              <a:t>http://weblogs.asp.net/dwahlin</a:t>
            </a:r>
          </a:p>
          <a:p>
            <a:pPr marL="257175" indent="-257175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endParaRPr lang="en-US" sz="2100" kern="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257175" indent="-257175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r>
              <a:rPr lang="en-US" sz="2100" kern="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Twitter</a:t>
            </a:r>
          </a:p>
          <a:p>
            <a:pPr marL="257175" indent="-257175" defTabSz="685800" eaLnBrk="0" hangingPunct="0">
              <a:spcBef>
                <a:spcPct val="20000"/>
              </a:spcBef>
              <a:buClr>
                <a:srgbClr val="7F7F7F"/>
              </a:buClr>
              <a:defRPr/>
            </a:pPr>
            <a:r>
              <a:rPr lang="en-US" sz="2100" kern="0" dirty="0">
                <a:latin typeface="+mn-lt"/>
                <a:ea typeface="+mn-ea"/>
                <a:cs typeface="+mn-cs"/>
              </a:rPr>
              <a:t>@</a:t>
            </a:r>
            <a:r>
              <a:rPr lang="en-US" sz="2100" kern="0" dirty="0" err="1">
                <a:latin typeface="+mn-lt"/>
                <a:ea typeface="+mn-ea"/>
                <a:cs typeface="+mn-cs"/>
              </a:rPr>
              <a:t>DanWahlin</a:t>
            </a:r>
            <a:r>
              <a:rPr lang="en-US" sz="2100" kern="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100" kern="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sz="2100" kern="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http://bresgun.files.wordpress.com/2009/07/twitter.png?w=256&amp;h=2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05075"/>
            <a:ext cx="1152525" cy="1152525"/>
          </a:xfrm>
          <a:prstGeom prst="rect">
            <a:avLst/>
          </a:prstGeom>
          <a:noFill/>
        </p:spPr>
      </p:pic>
      <p:pic>
        <p:nvPicPr>
          <p:cNvPr id="9" name="Picture 2" descr="http://www.coldwellbankerbelize.com/images/rss-icon-blo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1411515"/>
            <a:ext cx="1038225" cy="988786"/>
          </a:xfrm>
          <a:prstGeom prst="rect">
            <a:avLst/>
          </a:prstGeom>
          <a:noFill/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79520" y="3943351"/>
            <a:ext cx="1319326" cy="3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99" y="957985"/>
            <a:ext cx="785134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5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5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-app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=""&gt;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b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5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="container"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5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5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5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5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="names=['Dave','</a:t>
            </a:r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Napur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','Heedy','</a:t>
            </a:r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Shriva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']"&gt;</a:t>
            </a:r>
            <a:b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h3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Looping with the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-repeat Directive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h3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&lt;</a:t>
            </a:r>
            <a:r>
              <a:rPr lang="en-US" sz="15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data-ng-repeat</a:t>
            </a:r>
            <a:r>
              <a:rPr lang="it-IT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 in names</a:t>
            </a:r>
            <a:r>
              <a:rPr lang="it-IT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r>
              <a:rPr lang="it-IT" sz="15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 </a:t>
            </a:r>
            <a:r>
              <a:rPr lang="it-IT" sz="15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 </a:t>
            </a:r>
            <a:r>
              <a:rPr lang="it-IT" sz="15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it-IT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it-IT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it-IT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5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5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5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058883" y="3463016"/>
            <a:ext cx="1828800" cy="431408"/>
          </a:xfrm>
          <a:prstGeom prst="wedgeRectCallout">
            <a:avLst>
              <a:gd name="adj1" fmla="val -30978"/>
              <a:gd name="adj2" fmla="val -129478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Iterate through names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>
                <a:latin typeface="News Gothic Com Thin" panose="020B0204030503020204" pitchFamily="34" charset="0"/>
              </a:rPr>
              <a:t>Iterating with the </a:t>
            </a:r>
            <a:r>
              <a:rPr lang="en-US" sz="4000" b="0" dirty="0" err="1">
                <a:latin typeface="News Gothic Com Thin" panose="020B0204030503020204" pitchFamily="34" charset="0"/>
              </a:rPr>
              <a:t>ng</a:t>
            </a:r>
            <a:r>
              <a:rPr lang="en-US" sz="4000" b="0" dirty="0">
                <a:latin typeface="News Gothic Com Thin" panose="020B0204030503020204" pitchFamily="34" charset="0"/>
              </a:rPr>
              <a:t>-repeat Directive</a:t>
            </a:r>
          </a:p>
        </p:txBody>
      </p:sp>
    </p:spTree>
    <p:extLst>
      <p:ext uri="{BB962C8B-B14F-4D97-AF65-F5344CB8AC3E}">
        <p14:creationId xmlns:p14="http://schemas.microsoft.com/office/powerpoint/2010/main" val="3992937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" y="1055545"/>
            <a:ext cx="5444574" cy="3253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92" y="1096954"/>
            <a:ext cx="1271429" cy="31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 bwMode="auto">
          <a:xfrm>
            <a:off x="3896892" y="1665163"/>
            <a:ext cx="2661792" cy="73596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>
                <a:latin typeface="News Gothic Com Thin" panose="020B0204030503020204" pitchFamily="34" charset="0"/>
              </a:rPr>
              <a:t>AngularJS</a:t>
            </a:r>
            <a:r>
              <a:rPr lang="en-US" b="0" dirty="0" smtClean="0">
                <a:latin typeface="News Gothic Com Thin" panose="020B0204030503020204" pitchFamily="34" charset="0"/>
              </a:rPr>
              <a:t> Help for Directives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1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923" y="765864"/>
            <a:ext cx="65722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data-ng-repeat</a:t>
            </a: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="cust in customers | orderBy:'name'"&gt;</a:t>
            </a:r>
            <a:b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 </a:t>
            </a:r>
            <a:r>
              <a:rPr lang="it-IT" sz="14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cust.name | uppercase </a:t>
            </a:r>
            <a:r>
              <a:rPr lang="it-IT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br>
              <a:rPr lang="it-IT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574406" y="1806819"/>
            <a:ext cx="1657350" cy="514350"/>
          </a:xfrm>
          <a:prstGeom prst="wedgeRectCallout">
            <a:avLst>
              <a:gd name="adj1" fmla="val 41327"/>
              <a:gd name="adj2" fmla="val -109829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 customers by name property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0923" y="3086857"/>
            <a:ext cx="80699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-model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-repeat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</a:t>
            </a: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customers |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filter:nameText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 </a:t>
            </a:r>
            <a:r>
              <a:rPr lang="en-US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:'name</a:t>
            </a: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'"&gt;</a:t>
            </a:r>
            <a:b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cust.name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cust.city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5943600" y="2686050"/>
            <a:ext cx="1657350" cy="514350"/>
          </a:xfrm>
          <a:prstGeom prst="wedgeRectCallout">
            <a:avLst>
              <a:gd name="adj1" fmla="val -37076"/>
              <a:gd name="adj2" fmla="val 109119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 customers by model value</a:t>
            </a:r>
            <a:endParaRPr lang="en-US" sz="1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+mj-lt"/>
              </a:rPr>
              <a:t>Using Filters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4491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7" y="1168877"/>
            <a:ext cx="5191593" cy="31019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3598394" y="1782622"/>
            <a:ext cx="2907661" cy="88217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19" y="2011222"/>
            <a:ext cx="1250000" cy="130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>
                <a:latin typeface="News Gothic Com Thin" panose="020B0204030503020204" pitchFamily="34" charset="0"/>
              </a:rPr>
              <a:t>AngularJS</a:t>
            </a:r>
            <a:r>
              <a:rPr lang="en-US" b="0" dirty="0" smtClean="0">
                <a:latin typeface="News Gothic Com Thin" panose="020B0204030503020204" pitchFamily="34" charset="0"/>
              </a:rPr>
              <a:t> Help for Filters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87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677" y="-220259"/>
            <a:ext cx="9420293" cy="594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-98677" y="3969157"/>
            <a:ext cx="9420293" cy="120032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sz="105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24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543175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Views, Controllers </a:t>
            </a:r>
          </a:p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Scope</a:t>
            </a:r>
            <a:b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300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15" y="697375"/>
            <a:ext cx="4708969" cy="13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50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85950" y="149371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15000" y="149371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Arrow Connector 20"/>
          <p:cNvCxnSpPr>
            <a:stCxn id="10" idx="1"/>
            <a:endCxn id="9" idx="3"/>
          </p:cNvCxnSpPr>
          <p:nvPr/>
        </p:nvCxnSpPr>
        <p:spPr bwMode="auto">
          <a:xfrm flipH="1">
            <a:off x="3257550" y="1722319"/>
            <a:ext cx="2457450" cy="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3850706" y="1314450"/>
            <a:ext cx="1300163" cy="8001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5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127249" y="2522419"/>
            <a:ext cx="3429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 is the "glue" (</a:t>
            </a:r>
            <a:r>
              <a:rPr lang="en-US" sz="1500" b="1" dirty="0" err="1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ViewModel</a:t>
            </a:r>
            <a:r>
              <a:rPr lang="en-US" sz="15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between a controller and a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01" y="3257551"/>
            <a:ext cx="596648" cy="1186436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View, Controllers and Scope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7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0504" y="844606"/>
            <a:ext cx="611505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="container"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-controller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Adding a Simple Controller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h3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data-ng-repeat</a:t>
            </a:r>
            <a:r>
              <a:rPr lang="it-IT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="cust </a:t>
            </a:r>
            <a:r>
              <a:rPr lang="it-IT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</a:t>
            </a:r>
            <a:r>
              <a:rPr lang="it-IT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customers"&gt;</a:t>
            </a:r>
            <a:br>
              <a:rPr lang="it-IT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it-IT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 </a:t>
            </a:r>
            <a:r>
              <a:rPr lang="it-IT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cust.name </a:t>
            </a:r>
            <a:r>
              <a:rPr lang="it-IT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 - </a:t>
            </a:r>
            <a:r>
              <a:rPr lang="it-IT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 </a:t>
            </a:r>
            <a:r>
              <a:rPr lang="it-IT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cust.city </a:t>
            </a:r>
            <a:r>
              <a:rPr lang="it-IT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br>
              <a:rPr lang="it-IT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($scope)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scope.customers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{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'Dave Jones'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'Phoenix'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{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'Jamie Riley'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'Atlanta'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{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'Heedy Wahlin'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'Chandler'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{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'Thomas Winter'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'Seattle'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];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5" name="Rectangular Callout 4"/>
          <p:cNvSpPr/>
          <p:nvPr/>
        </p:nvSpPr>
        <p:spPr>
          <a:xfrm>
            <a:off x="6160945" y="907575"/>
            <a:ext cx="1657350" cy="514350"/>
          </a:xfrm>
          <a:prstGeom prst="wedgeRectCallout">
            <a:avLst>
              <a:gd name="adj1" fmla="val -74453"/>
              <a:gd name="adj2" fmla="val -32535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the controller to use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503595" y="2413723"/>
            <a:ext cx="1657350" cy="514350"/>
          </a:xfrm>
          <a:prstGeom prst="wedgeRectCallout">
            <a:avLst>
              <a:gd name="adj1" fmla="val -74535"/>
              <a:gd name="adj2" fmla="val 59996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controller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890679" y="1972888"/>
            <a:ext cx="1657350" cy="514350"/>
          </a:xfrm>
          <a:prstGeom prst="wedgeRectCallout">
            <a:avLst>
              <a:gd name="adj1" fmla="val 37407"/>
              <a:gd name="adj2" fmla="val 95084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 injected dynamically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760102" y="1715713"/>
            <a:ext cx="1657350" cy="514350"/>
          </a:xfrm>
          <a:prstGeom prst="wedgeRectCallout">
            <a:avLst>
              <a:gd name="adj1" fmla="val -57983"/>
              <a:gd name="adj2" fmla="val -76144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$scope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3353" y="91666"/>
            <a:ext cx="8039648" cy="571500"/>
          </a:xfrm>
        </p:spPr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Creating a View and Controller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920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677" y="-220259"/>
            <a:ext cx="9420293" cy="594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-98677" y="3969157"/>
            <a:ext cx="9420293" cy="1200329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sz="105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2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543175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Modules, Routes </a:t>
            </a:r>
          </a:p>
          <a:p>
            <a:pPr marL="0" indent="0" algn="ctr">
              <a:buNone/>
            </a:pPr>
            <a:r>
              <a:rPr lang="en-US" sz="3300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Factories</a:t>
            </a:r>
            <a:endParaRPr lang="en-US" sz="3300" b="0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15" y="697375"/>
            <a:ext cx="4708969" cy="13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7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3314700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b="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http://angularjs.org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11" y="536682"/>
            <a:ext cx="4708969" cy="13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4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514600" y="303448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00650" y="303448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00650" y="394335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*Factory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94335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 bwMode="auto">
          <a:xfrm>
            <a:off x="4543425" y="656199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2"/>
          </p:cNvCxnSpPr>
          <p:nvPr/>
        </p:nvCxnSpPr>
        <p:spPr bwMode="auto">
          <a:xfrm>
            <a:off x="4543425" y="1600200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3943350" y="2492591"/>
            <a:ext cx="619025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546132" y="2492591"/>
            <a:ext cx="642186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3857625" y="2035391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514600" y="171451"/>
            <a:ext cx="4057650" cy="4847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7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57625" y="114300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 err="1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Arrow Connector 20"/>
          <p:cNvCxnSpPr>
            <a:stCxn id="10" idx="1"/>
          </p:cNvCxnSpPr>
          <p:nvPr/>
        </p:nvCxnSpPr>
        <p:spPr bwMode="auto">
          <a:xfrm flipH="1">
            <a:off x="3898533" y="3263089"/>
            <a:ext cx="1302118" cy="1203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4171950" y="3034489"/>
            <a:ext cx="742950" cy="4572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5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192279" y="3508159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885548" y="3491689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5335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8" grpId="0" animBg="1"/>
      <p:bldP spid="7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 bwMode="auto">
          <a:xfrm>
            <a:off x="7286023" y="2129970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15425" y="2602270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339011" y="2608826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72825" y="2603938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497731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50544" y="1640687"/>
            <a:ext cx="6457950" cy="4847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7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2604987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 err="1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endParaRPr lang="en-US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22044" y="3048380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5896073" y="2139209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337206" y="3073495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337206" y="3538157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Provider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5750" y="2131989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1921744" y="2137188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2833383" y="1026909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-app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moduleName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Modules are Containers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37206" y="4000500"/>
            <a:ext cx="10858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653265" y="2602270"/>
            <a:ext cx="1102994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3196190" y="2130321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62403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327" y="1745750"/>
            <a:ext cx="5886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[]);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392321" y="1089960"/>
            <a:ext cx="1863748" cy="431709"/>
          </a:xfrm>
          <a:prstGeom prst="wedgeRectCallout">
            <a:avLst>
              <a:gd name="adj1" fmla="val 26673"/>
              <a:gd name="adj2" fmla="val 95505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What's the Array for?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5327" y="2648525"/>
            <a:ext cx="5886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helperModule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2768891" y="3407394"/>
            <a:ext cx="2730660" cy="427414"/>
          </a:xfrm>
          <a:prstGeom prst="wedgeRectCallout">
            <a:avLst>
              <a:gd name="adj1" fmla="val -75639"/>
              <a:gd name="adj2" fmla="val -69723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that </a:t>
            </a:r>
            <a:r>
              <a:rPr lang="en-US" sz="1400" b="1" dirty="0" err="1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demoApp</a:t>
            </a:r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depends on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Creating a Module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42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2294" y="906818"/>
            <a:ext cx="62865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[]);</a:t>
            </a:r>
            <a:b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demoApp.controller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($scope)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scope.customers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{ name: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'Dave Jones'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'Phoenix'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{ name: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'Jamie Riley'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'Atlanta'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{ name: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'Heedy Wahlin'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'Chandler'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{ name: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'Thomas Winter'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city: 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'Seattle'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];</a:t>
            </a: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15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569944" y="1306867"/>
            <a:ext cx="1657350" cy="457201"/>
          </a:xfrm>
          <a:prstGeom prst="wedgeRectCallout">
            <a:avLst>
              <a:gd name="adj1" fmla="val -73228"/>
              <a:gd name="adj2" fmla="val -67723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a Module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40994" y="1695177"/>
            <a:ext cx="1657350" cy="457201"/>
          </a:xfrm>
          <a:prstGeom prst="wedgeRectCallout">
            <a:avLst>
              <a:gd name="adj1" fmla="val 36972"/>
              <a:gd name="adj2" fmla="val 76838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a Controller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0" dirty="0">
                <a:latin typeface="News Gothic Com Thin" panose="020B0204030503020204" pitchFamily="34" charset="0"/>
              </a:rPr>
              <a:t>Creating a Controller in a Module</a:t>
            </a:r>
          </a:p>
        </p:txBody>
      </p:sp>
    </p:spTree>
    <p:extLst>
      <p:ext uri="{BB962C8B-B14F-4D97-AF65-F5344CB8AC3E}">
        <p14:creationId xmlns:p14="http://schemas.microsoft.com/office/powerpoint/2010/main" val="2585424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The Role of Routes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grpSp>
        <p:nvGrpSpPr>
          <p:cNvPr id="4" name="WebBrowser"/>
          <p:cNvGrpSpPr/>
          <p:nvPr>
            <p:custDataLst>
              <p:custData r:id="rId1"/>
            </p:custDataLst>
          </p:nvPr>
        </p:nvGrpSpPr>
        <p:grpSpPr>
          <a:xfrm>
            <a:off x="1343025" y="1024549"/>
            <a:ext cx="6457950" cy="3382988"/>
            <a:chOff x="0" y="-10635"/>
            <a:chExt cx="9144000" cy="6868635"/>
          </a:xfrm>
        </p:grpSpPr>
        <p:sp>
          <p:nvSpPr>
            <p:cNvPr id="5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/>
            <p:cNvSpPr txBox="1"/>
            <p:nvPr/>
          </p:nvSpPr>
          <p:spPr>
            <a:xfrm>
              <a:off x="22515" y="-10635"/>
              <a:ext cx="958737" cy="296784"/>
            </a:xfrm>
            <a:prstGeom prst="rect">
              <a:avLst/>
            </a:prstGeom>
            <a:noFill/>
          </p:spPr>
          <p:txBody>
            <a:bodyPr wrap="none" lIns="68580" tIns="13716" rIns="68580" bIns="20574" rtlCol="0" anchor="ctr" anchorCtr="0">
              <a:spAutoFit/>
            </a:bodyPr>
            <a:lstStyle/>
            <a:p>
              <a:r>
                <a:rPr lang="en-US" sz="9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SPA Demo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31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3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9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http://www.myspa.com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5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9" name="Straight Connector 18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3" name="Rectangle 32"/>
          <p:cNvSpPr/>
          <p:nvPr/>
        </p:nvSpPr>
        <p:spPr bwMode="auto">
          <a:xfrm>
            <a:off x="1861196" y="1473572"/>
            <a:ext cx="1500606" cy="90278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View1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40920" y="1473572"/>
            <a:ext cx="1500606" cy="90278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View2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861196" y="3312045"/>
            <a:ext cx="1500606" cy="90278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View4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645316" y="3312045"/>
            <a:ext cx="1500606" cy="90278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View3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4000500" y="1924965"/>
            <a:ext cx="971550" cy="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6470647" y="2490441"/>
            <a:ext cx="5957" cy="74295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4002942" y="3763438"/>
            <a:ext cx="971550" cy="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2608520" y="2488261"/>
            <a:ext cx="5957" cy="74295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20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3" name="TextBox 2"/>
          <p:cNvSpPr txBox="1"/>
          <p:nvPr/>
        </p:nvSpPr>
        <p:spPr bwMode="auto">
          <a:xfrm>
            <a:off x="3892286" y="1428112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/view2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6493698" y="2612356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/view3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3932059" y="3227287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/view4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1456841" y="2732375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/view1</a:t>
            </a:r>
          </a:p>
        </p:txBody>
      </p:sp>
    </p:spTree>
    <p:extLst>
      <p:ext uri="{BB962C8B-B14F-4D97-AF65-F5344CB8AC3E}">
        <p14:creationId xmlns:p14="http://schemas.microsoft.com/office/powerpoint/2010/main" val="2252076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Defining Routes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775" y="1028701"/>
            <a:ext cx="6400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ngRoute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demoApp.config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routeProvider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.when(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'View1.html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'/view2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'View2.html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.otherwise({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redirectTo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5169813" y="1551684"/>
            <a:ext cx="1657350" cy="514350"/>
          </a:xfrm>
          <a:prstGeom prst="wedgeRectCallout">
            <a:avLst>
              <a:gd name="adj1" fmla="val -92393"/>
              <a:gd name="adj2" fmla="val 62804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Module Routes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26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WebBrowser"/>
          <p:cNvGrpSpPr/>
          <p:nvPr>
            <p:custDataLst>
              <p:custData r:id="rId1"/>
            </p:custDataLst>
          </p:nvPr>
        </p:nvGrpSpPr>
        <p:grpSpPr>
          <a:xfrm>
            <a:off x="1648304" y="1743119"/>
            <a:ext cx="4329338" cy="2714581"/>
            <a:chOff x="0" y="-83593"/>
            <a:chExt cx="9144000" cy="6941593"/>
          </a:xfrm>
        </p:grpSpPr>
        <p:sp>
          <p:nvSpPr>
            <p:cNvPr id="8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WindowTitle"/>
            <p:cNvSpPr txBox="1"/>
            <p:nvPr/>
          </p:nvSpPr>
          <p:spPr>
            <a:xfrm>
              <a:off x="22515" y="-83593"/>
              <a:ext cx="1430121" cy="442704"/>
            </a:xfrm>
            <a:prstGeom prst="rect">
              <a:avLst/>
            </a:prstGeom>
            <a:noFill/>
          </p:spPr>
          <p:txBody>
            <a:bodyPr wrap="none" lIns="68580" tIns="13716" rIns="68580" bIns="20574" rtlCol="0" anchor="ctr" anchorCtr="0">
              <a:spAutoFit/>
            </a:bodyPr>
            <a:lstStyle/>
            <a:p>
              <a:r>
                <a:rPr lang="en-US" sz="9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SPA Demo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7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8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9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88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4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6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9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http://www.myspa.com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8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22" name="Straight Connector 21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3" name="Straight Connector 22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Where do Views Go in a Page?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446" y="908102"/>
            <a:ext cx="7789673" cy="765233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>
                <a:latin typeface="News Gothic Com Thin" panose="020B0204030503020204" pitchFamily="34" charset="0"/>
              </a:rPr>
              <a:t>Dynamically loaded views are injected into the shell page as a module loads: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8892" y="2360895"/>
            <a:ext cx="2986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1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1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2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-view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21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100" dirty="0"/>
          </a:p>
        </p:txBody>
      </p:sp>
      <p:sp>
        <p:nvSpPr>
          <p:cNvPr id="5" name="Rectangle 4"/>
          <p:cNvSpPr/>
          <p:nvPr/>
        </p:nvSpPr>
        <p:spPr>
          <a:xfrm>
            <a:off x="2338892" y="3757252"/>
            <a:ext cx="2986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21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-view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21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21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-view</a:t>
            </a:r>
            <a:r>
              <a:rPr lang="en-US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1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127173" y="3024337"/>
            <a:ext cx="137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endParaRPr lang="en-US" sz="13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554753" y="2753310"/>
            <a:ext cx="1005990" cy="60521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View1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96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5046 L -0.12969 0.00857 C -0.15625 -0.00092 -0.19601 -0.00625 -0.23733 -0.00625 C -0.28455 -0.00625 -0.32222 -0.00092 -0.34879 0.00857 L -0.47535 0.05046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The Role of Factories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764" y="925090"/>
            <a:ext cx="6172200" cy="3371850"/>
          </a:xfrm>
        </p:spPr>
        <p:txBody>
          <a:bodyPr/>
          <a:lstStyle/>
          <a:p>
            <a:pPr marL="0" indent="0">
              <a:buNone/>
            </a:pPr>
            <a:r>
              <a:rPr lang="en-US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.factory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simpleFactory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 = {};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 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... ];</a:t>
            </a:r>
          </a:p>
          <a:p>
            <a:pPr marL="0" indent="0">
              <a:buNone/>
            </a:pP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factory.getCustomers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pPr marL="0" indent="0">
              <a:buNone/>
            </a:pPr>
            <a:r>
              <a:rPr lang="en-US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customers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factory;</a:t>
            </a:r>
          </a:p>
          <a:p>
            <a:pPr marL="0" indent="0">
              <a:buNone/>
            </a:pP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.controller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SimpleController</a:t>
            </a:r>
            <a:r>
              <a:rPr lang="en-US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($scope,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simpleFactory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scope.customers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simpleFactory.getCustomers</a:t>
            </a: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637418" y="3810137"/>
            <a:ext cx="2000250" cy="55399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 injected into controller at runtime</a:t>
            </a:r>
          </a:p>
        </p:txBody>
      </p:sp>
    </p:spTree>
    <p:extLst>
      <p:ext uri="{BB962C8B-B14F-4D97-AF65-F5344CB8AC3E}">
        <p14:creationId xmlns:p14="http://schemas.microsoft.com/office/powerpoint/2010/main" val="133567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514600" y="303448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00650" y="3034489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00650" y="394335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*Factory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94335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 bwMode="auto">
          <a:xfrm>
            <a:off x="4543425" y="656199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2"/>
          </p:cNvCxnSpPr>
          <p:nvPr/>
        </p:nvCxnSpPr>
        <p:spPr bwMode="auto">
          <a:xfrm>
            <a:off x="4543425" y="1600200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3943350" y="2492591"/>
            <a:ext cx="619025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546132" y="2492591"/>
            <a:ext cx="642186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3857625" y="2035391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514600" y="171451"/>
            <a:ext cx="4057650" cy="4847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7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57625" y="1143000"/>
            <a:ext cx="13716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b="1" dirty="0" err="1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endParaRPr lang="en-US" sz="1500" b="1" dirty="0"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Arrow Connector 20"/>
          <p:cNvCxnSpPr>
            <a:stCxn id="10" idx="1"/>
          </p:cNvCxnSpPr>
          <p:nvPr/>
        </p:nvCxnSpPr>
        <p:spPr bwMode="auto">
          <a:xfrm flipH="1">
            <a:off x="3898533" y="3263089"/>
            <a:ext cx="1302118" cy="1203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4171950" y="3034489"/>
            <a:ext cx="742950" cy="4572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500" b="1" dirty="0"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192279" y="3508159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885548" y="3491689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3113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AngularJS</a:t>
            </a:r>
            <a:r>
              <a:rPr lang="en-US" sz="2400" dirty="0"/>
              <a:t> provides a robust "SPA" framework for building robust client-centric applications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Key features:</a:t>
            </a:r>
          </a:p>
          <a:p>
            <a:pPr lvl="1"/>
            <a:r>
              <a:rPr lang="en-US" sz="2000" dirty="0"/>
              <a:t>Directives and filters</a:t>
            </a:r>
          </a:p>
          <a:p>
            <a:pPr lvl="1"/>
            <a:r>
              <a:rPr lang="en-US" sz="2000" dirty="0"/>
              <a:t>Two-way data binding</a:t>
            </a:r>
          </a:p>
          <a:p>
            <a:pPr lvl="1"/>
            <a:r>
              <a:rPr lang="en-US" sz="2000" dirty="0"/>
              <a:t>Views, Controllers, Scope</a:t>
            </a:r>
          </a:p>
          <a:p>
            <a:pPr lvl="1"/>
            <a:r>
              <a:rPr lang="en-US" sz="2000" dirty="0"/>
              <a:t>Modules and Routes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01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ellmore.webshaper.net/wp-content/uploads/2010/03/twiggy_water_ski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12" y="199725"/>
            <a:ext cx="640772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78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5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News Gothic Com Thin" panose="020B0204030503020204" pitchFamily="34" charset="0"/>
              </a:rPr>
              <a:t>Sample Code</a:t>
            </a:r>
            <a:endParaRPr lang="en-US" b="0" dirty="0">
              <a:latin typeface="News Gothic Com Thin" panose="020B0204030503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452341"/>
            <a:ext cx="61150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500" b="1" kern="1200">
                <a:solidFill>
                  <a:schemeClr val="tx1"/>
                </a:solidFill>
                <a:latin typeface="Myriad Pro Light" pitchFamily="34" charset="0"/>
                <a:ea typeface="ＭＳ Ｐゴシック" charset="0"/>
                <a:cs typeface="News Gothic Com Thin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o"/>
              <a:defRPr sz="1350" b="0" kern="1200">
                <a:solidFill>
                  <a:schemeClr val="tx1"/>
                </a:solidFill>
                <a:latin typeface="Myriad Pro" pitchFamily="34" charset="0"/>
                <a:ea typeface="ＭＳ Ｐゴシック" charset="0"/>
                <a:cs typeface="News Gothic Com Thin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o"/>
              <a:defRPr sz="1200" b="0" kern="1200">
                <a:solidFill>
                  <a:schemeClr val="tx1"/>
                </a:solidFill>
                <a:latin typeface="Myriad Pro" pitchFamily="34" charset="0"/>
                <a:ea typeface="ＭＳ Ｐゴシック" charset="0"/>
                <a:cs typeface="News Gothic Com Thin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o"/>
              <a:defRPr sz="1050" b="0" kern="1200">
                <a:solidFill>
                  <a:schemeClr val="tx1"/>
                </a:solidFill>
                <a:latin typeface="Myriad Pro" pitchFamily="34" charset="0"/>
                <a:ea typeface="ＭＳ Ｐゴシック" charset="0"/>
                <a:cs typeface="News Gothic Com Thin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o"/>
              <a:defRPr sz="900" b="0" kern="1200">
                <a:solidFill>
                  <a:schemeClr val="tx1"/>
                </a:solidFill>
                <a:latin typeface="Myriad Pro" pitchFamily="34" charset="0"/>
                <a:ea typeface="ＭＳ Ｐゴシック" charset="0"/>
                <a:cs typeface="News Gothic Com Thi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sz="3000" dirty="0" smtClean="0"/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/>
              <a:t>http://tinyurl.com/AngularJSDemos</a:t>
            </a: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/>
              <a:t>http://tinyurl.com/CustomerMgr</a:t>
            </a:r>
            <a:endParaRPr lang="en-US" sz="2000" dirty="0"/>
          </a:p>
        </p:txBody>
      </p:sp>
      <p:pic>
        <p:nvPicPr>
          <p:cNvPr id="7" name="Picture 2" descr="Customer Management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72" y="1271994"/>
            <a:ext cx="3908197" cy="233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62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8" y="119453"/>
            <a:ext cx="7300811" cy="42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5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avoiaonline.files.wordpress.com/2012/01/crazy-baby-faces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7150"/>
            <a:ext cx="3543300" cy="44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514475" y="57151"/>
            <a:ext cx="24574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Transclusion</a:t>
            </a:r>
            <a:endParaRPr lang="en-US" sz="27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172200" y="2914651"/>
            <a:ext cx="18288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919639" y="3714751"/>
            <a:ext cx="14859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829300" y="400051"/>
            <a:ext cx="20002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607419" y="1885951"/>
            <a:ext cx="14287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514725" y="13234"/>
            <a:ext cx="2000250" cy="485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97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669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xn--80aqafcrtq.cc/img/1/7/4/1748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68" y="73580"/>
            <a:ext cx="6433973" cy="4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zengardner.com/wp-content/uploads/zenfr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17" y="184280"/>
            <a:ext cx="4580326" cy="40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01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://www.reimaginework.com/wp-content/uploads/2013/01/nerdwith-lightbul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6" y="49331"/>
            <a:ext cx="4229100" cy="28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111" y="3203740"/>
            <a:ext cx="3640149" cy="10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6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2013_Presentation">
  <a:themeElements>
    <a:clrScheme name="Custom 7">
      <a:dk1>
        <a:srgbClr val="000000"/>
      </a:dk1>
      <a:lt1>
        <a:srgbClr val="2E2E2D"/>
      </a:lt1>
      <a:dk2>
        <a:srgbClr val="000000"/>
      </a:dk2>
      <a:lt2>
        <a:srgbClr val="3F403E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90CCF6D6-2D3C-46BD-A038-992E848857F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B24D78D-6126-498D-912C-786D14A3514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90A27F9-FC5F-43D2-B4DB-C9CEC3B9A6C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DR2013_Presentation.potx</Template>
  <TotalTime>680</TotalTime>
  <Words>830</Words>
  <Application>Microsoft Office PowerPoint</Application>
  <PresentationFormat>On-screen Show (16:9)</PresentationFormat>
  <Paragraphs>262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ＭＳ Ｐゴシック</vt:lpstr>
      <vt:lpstr>Arial</vt:lpstr>
      <vt:lpstr>Calibri</vt:lpstr>
      <vt:lpstr>Consolas</vt:lpstr>
      <vt:lpstr>Franklin Gothic Medium</vt:lpstr>
      <vt:lpstr>Myriad Pro</vt:lpstr>
      <vt:lpstr>Myriad Pro Light</vt:lpstr>
      <vt:lpstr>News Gothic Com Thin</vt:lpstr>
      <vt:lpstr>News Gothic MT</vt:lpstr>
      <vt:lpstr>Segoe UI</vt:lpstr>
      <vt:lpstr>Tahoma</vt:lpstr>
      <vt:lpstr>Wingdings</vt:lpstr>
      <vt:lpstr>DR2013_Presentation</vt:lpstr>
      <vt:lpstr>AngularJS SPA JumpStart</vt:lpstr>
      <vt:lpstr>Dan Wahlin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Single Page Application (SPA)</vt:lpstr>
      <vt:lpstr>The Challenge with SPAs</vt:lpstr>
      <vt:lpstr>PowerPoint Presentation</vt:lpstr>
      <vt:lpstr>PowerPoint Presentation</vt:lpstr>
      <vt:lpstr>PowerPoint Presentation</vt:lpstr>
      <vt:lpstr>PowerPoint Presentation</vt:lpstr>
      <vt:lpstr>Using Directives and Data Binding</vt:lpstr>
      <vt:lpstr>Iterating with the ng-repeat Directive</vt:lpstr>
      <vt:lpstr>AngularJS Help for Directives</vt:lpstr>
      <vt:lpstr>Using Filters</vt:lpstr>
      <vt:lpstr>AngularJS Help for Filters</vt:lpstr>
      <vt:lpstr>PowerPoint Presentation</vt:lpstr>
      <vt:lpstr>PowerPoint Presentation</vt:lpstr>
      <vt:lpstr>View, Controllers and Scope</vt:lpstr>
      <vt:lpstr>Creating a View and Controller</vt:lpstr>
      <vt:lpstr>PowerPoint Presentation</vt:lpstr>
      <vt:lpstr>PowerPoint Presentation</vt:lpstr>
      <vt:lpstr>PowerPoint Presentation</vt:lpstr>
      <vt:lpstr>Modules are Containers</vt:lpstr>
      <vt:lpstr>Creating a Module</vt:lpstr>
      <vt:lpstr>Creating a Controller in a Module</vt:lpstr>
      <vt:lpstr>The Role of Routes</vt:lpstr>
      <vt:lpstr>Defining Routes</vt:lpstr>
      <vt:lpstr>Where do Views Go in a Page?</vt:lpstr>
      <vt:lpstr>The Role of Factories</vt:lpstr>
      <vt:lpstr>PowerPoint Presentation</vt:lpstr>
      <vt:lpstr>Summary</vt:lpstr>
      <vt:lpstr>PowerPoint Presentation</vt:lpstr>
      <vt:lpstr>Sample Code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Rositsa Raleva</dc:creator>
  <cp:lastModifiedBy>Dan Wahlin</cp:lastModifiedBy>
  <cp:revision>44</cp:revision>
  <dcterms:created xsi:type="dcterms:W3CDTF">2013-09-03T09:24:59Z</dcterms:created>
  <dcterms:modified xsi:type="dcterms:W3CDTF">2013-09-27T16:40:26Z</dcterms:modified>
</cp:coreProperties>
</file>